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tif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8" Type="http://schemas.openxmlformats.org/officeDocument/2006/relationships/image" Target="../media/image3.jpeg"/><Relationship Id="rId9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ichael Blakey"/>
          <p:cNvSpPr txBox="1"/>
          <p:nvPr>
            <p:ph type="ctrTitle"/>
          </p:nvPr>
        </p:nvSpPr>
        <p:spPr>
          <a:xfrm>
            <a:off x="2889856" y="-790447"/>
            <a:ext cx="11059268" cy="3449483"/>
          </a:xfrm>
          <a:prstGeom prst="rect">
            <a:avLst/>
          </a:prstGeom>
        </p:spPr>
        <p:txBody>
          <a:bodyPr/>
          <a:lstStyle/>
          <a:p>
            <a:pPr/>
            <a:r>
              <a:t>Michael Blakey</a:t>
            </a:r>
          </a:p>
        </p:txBody>
      </p:sp>
      <p:sp>
        <p:nvSpPr>
          <p:cNvPr id="152" name="Jeremy Frey…"/>
          <p:cNvSpPr txBox="1"/>
          <p:nvPr/>
        </p:nvSpPr>
        <p:spPr>
          <a:xfrm>
            <a:off x="249606" y="11909643"/>
            <a:ext cx="5374399" cy="171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000000"/>
                </a:solidFill>
              </a:defRPr>
            </a:pPr>
            <a:r>
              <a:t>Jeremy Frey 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Michael Blakey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The Frey Research Group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University of Southampton </a:t>
            </a:r>
          </a:p>
        </p:txBody>
      </p:sp>
      <p:sp>
        <p:nvSpPr>
          <p:cNvPr id="153" name="WLN Notation - Reading/Writing plus Fast Algorithms"/>
          <p:cNvSpPr txBox="1"/>
          <p:nvPr/>
        </p:nvSpPr>
        <p:spPr>
          <a:xfrm>
            <a:off x="-192161" y="4797440"/>
            <a:ext cx="1268069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rPr sz="4000"/>
              <a:t>WLN Notation - Reading/Writing plus Fast Algorithms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1316" y="6063088"/>
            <a:ext cx="4780693" cy="3460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4008" y="6119984"/>
            <a:ext cx="3659889" cy="334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44026" y="9920195"/>
            <a:ext cx="5784855" cy="257908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Ptychography - Optimisation Algorithm Development"/>
          <p:cNvSpPr txBox="1"/>
          <p:nvPr/>
        </p:nvSpPr>
        <p:spPr>
          <a:xfrm>
            <a:off x="305337" y="5822493"/>
            <a:ext cx="1211224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Ptychography - Optimisation Algorithm Development</a:t>
            </a:r>
          </a:p>
        </p:txBody>
      </p:sp>
      <p:sp>
        <p:nvSpPr>
          <p:cNvPr id="158" name="My Current Research - Method Development"/>
          <p:cNvSpPr txBox="1"/>
          <p:nvPr/>
        </p:nvSpPr>
        <p:spPr>
          <a:xfrm>
            <a:off x="227513" y="3641145"/>
            <a:ext cx="15004225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My Current Research - Method Development</a:t>
            </a:r>
          </a:p>
        </p:txBody>
      </p:sp>
      <p:sp>
        <p:nvSpPr>
          <p:cNvPr id="159" name="Square"/>
          <p:cNvSpPr/>
          <p:nvPr/>
        </p:nvSpPr>
        <p:spPr>
          <a:xfrm>
            <a:off x="13545931" y="951198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3753" y="-31081"/>
            <a:ext cx="2147317" cy="3460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ge29image53183504.jpg" descr="page29image53183504.jpg"/>
          <p:cNvPicPr>
            <a:picLocks noChangeAspect="1"/>
          </p:cNvPicPr>
          <p:nvPr/>
        </p:nvPicPr>
        <p:blipFill>
          <a:blip r:embed="rId6">
            <a:extLst/>
          </a:blip>
          <a:srcRect l="15821" t="4071" r="14413" b="6199"/>
          <a:stretch>
            <a:fillRect/>
          </a:stretch>
        </p:blipFill>
        <p:spPr>
          <a:xfrm>
            <a:off x="10599657" y="7588683"/>
            <a:ext cx="4225895" cy="407635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"/>
          <p:cNvSpPr txBox="1"/>
          <p:nvPr/>
        </p:nvSpPr>
        <p:spPr>
          <a:xfrm>
            <a:off x="9085498" y="4012164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3" name="page31image53358784.jpg" descr="page31image53358784.jpg"/>
          <p:cNvPicPr>
            <a:picLocks noChangeAspect="1"/>
          </p:cNvPicPr>
          <p:nvPr/>
        </p:nvPicPr>
        <p:blipFill>
          <a:blip r:embed="rId7">
            <a:extLst/>
          </a:blip>
          <a:srcRect l="11440" t="0" r="11440" b="5333"/>
          <a:stretch>
            <a:fillRect/>
          </a:stretch>
        </p:blipFill>
        <p:spPr>
          <a:xfrm>
            <a:off x="5785511" y="7485550"/>
            <a:ext cx="4609674" cy="424389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2096350" y="456400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5" name="page49image53332000.jpg" descr="page49image5333200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649" y="7336888"/>
            <a:ext cx="6106525" cy="457989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"/>
          <p:cNvSpPr txBox="1"/>
          <p:nvPr/>
        </p:nvSpPr>
        <p:spPr>
          <a:xfrm>
            <a:off x="-5191954" y="318148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7" name="Mikey headshot.jpg" descr="Mikey headshot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704314" y="60594"/>
            <a:ext cx="5606153" cy="560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99802" y="498465"/>
            <a:ext cx="7566030" cy="359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74" y="10639193"/>
            <a:ext cx="5676221" cy="3273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aken the reader from 73% to 97% chemical space coverage"/>
          <p:cNvSpPr txBox="1"/>
          <p:nvPr/>
        </p:nvSpPr>
        <p:spPr>
          <a:xfrm>
            <a:off x="430255" y="4133488"/>
            <a:ext cx="6569973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Taken the reader from 73% to 97% chemical space coverage</a:t>
            </a:r>
          </a:p>
        </p:txBody>
      </p:sp>
      <p:sp>
        <p:nvSpPr>
          <p:cNvPr id="172" name="This involved hardcoding the WLN rules into the OpenBabel C++ Library"/>
          <p:cNvSpPr txBox="1"/>
          <p:nvPr/>
        </p:nvSpPr>
        <p:spPr>
          <a:xfrm>
            <a:off x="311743" y="5536440"/>
            <a:ext cx="6569974" cy="165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This involved hardcoding the WLN rules into the OpenBabel C++ Library</a:t>
            </a:r>
          </a:p>
        </p:txBody>
      </p:sp>
      <p:sp>
        <p:nvSpPr>
          <p:cNvPr id="173" name="These rules are known and was an implementation challenge"/>
          <p:cNvSpPr txBox="1"/>
          <p:nvPr/>
        </p:nvSpPr>
        <p:spPr>
          <a:xfrm>
            <a:off x="430255" y="7460092"/>
            <a:ext cx="6569973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These rules are known and was an implementation challenge</a:t>
            </a:r>
          </a:p>
        </p:txBody>
      </p:sp>
      <p:sp>
        <p:nvSpPr>
          <p:cNvPr id="174" name="WLN writer has 97% read success"/>
          <p:cNvSpPr txBox="1"/>
          <p:nvPr/>
        </p:nvSpPr>
        <p:spPr>
          <a:xfrm>
            <a:off x="17620767" y="11753050"/>
            <a:ext cx="6569974" cy="113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WLN writer has 97% read success 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6214" y="2718920"/>
            <a:ext cx="8581220" cy="286040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CCCCCC(CC)(Br)CCPc1ccccc1"/>
          <p:cNvSpPr txBox="1"/>
          <p:nvPr/>
        </p:nvSpPr>
        <p:spPr>
          <a:xfrm>
            <a:off x="8970251" y="7790416"/>
            <a:ext cx="7723125" cy="181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CCCCCCC(CC)(Br)CCPc1ccccc1</a:t>
            </a:r>
          </a:p>
        </p:txBody>
      </p:sp>
      <p:sp>
        <p:nvSpPr>
          <p:cNvPr id="177" name="Text"/>
          <p:cNvSpPr txBox="1"/>
          <p:nvPr/>
        </p:nvSpPr>
        <p:spPr>
          <a:xfrm>
            <a:off x="10000532" y="8217085"/>
            <a:ext cx="1270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78" name="6X2&amp;E2PR"/>
          <p:cNvSpPr txBox="1"/>
          <p:nvPr/>
        </p:nvSpPr>
        <p:spPr>
          <a:xfrm>
            <a:off x="11235459" y="11055552"/>
            <a:ext cx="257962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6X2&amp;E2PR</a:t>
            </a:r>
          </a:p>
        </p:txBody>
      </p:sp>
      <p:sp>
        <p:nvSpPr>
          <p:cNvPr id="179" name="Line"/>
          <p:cNvSpPr/>
          <p:nvPr/>
        </p:nvSpPr>
        <p:spPr>
          <a:xfrm>
            <a:off x="11642160" y="5509651"/>
            <a:ext cx="1" cy="1975705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Line"/>
          <p:cNvSpPr/>
          <p:nvPr/>
        </p:nvSpPr>
        <p:spPr>
          <a:xfrm>
            <a:off x="11642160" y="8835719"/>
            <a:ext cx="1" cy="1975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Line"/>
          <p:cNvSpPr/>
          <p:nvPr/>
        </p:nvSpPr>
        <p:spPr>
          <a:xfrm>
            <a:off x="13286329" y="8835719"/>
            <a:ext cx="1" cy="1975704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Line"/>
          <p:cNvSpPr/>
          <p:nvPr/>
        </p:nvSpPr>
        <p:spPr>
          <a:xfrm>
            <a:off x="13286329" y="5509651"/>
            <a:ext cx="1" cy="1975705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Rounded Rectangle"/>
          <p:cNvSpPr/>
          <p:nvPr/>
        </p:nvSpPr>
        <p:spPr>
          <a:xfrm>
            <a:off x="224981" y="3787759"/>
            <a:ext cx="6980521" cy="5419489"/>
          </a:xfrm>
          <a:prstGeom prst="roundRect">
            <a:avLst>
              <a:gd name="adj" fmla="val 14778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Rounded Rectangle"/>
          <p:cNvSpPr/>
          <p:nvPr/>
        </p:nvSpPr>
        <p:spPr>
          <a:xfrm>
            <a:off x="17534005" y="11319734"/>
            <a:ext cx="6743497" cy="1912205"/>
          </a:xfrm>
          <a:prstGeom prst="roundRect">
            <a:avLst>
              <a:gd name="adj" fmla="val 40462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Zombie Cheminformatics…"/>
          <p:cNvSpPr txBox="1"/>
          <p:nvPr>
            <p:ph type="title"/>
          </p:nvPr>
        </p:nvSpPr>
        <p:spPr>
          <a:xfrm>
            <a:off x="268650" y="41801"/>
            <a:ext cx="10994263" cy="2575376"/>
          </a:xfrm>
          <a:prstGeom prst="rect">
            <a:avLst/>
          </a:prstGeom>
        </p:spPr>
        <p:txBody>
          <a:bodyPr/>
          <a:lstStyle/>
          <a:p>
            <a:pPr defTabSz="1487386">
              <a:defRPr spc="-141" sz="7076"/>
            </a:pPr>
            <a:r>
              <a:t>Zombie Cheminformatics </a:t>
            </a:r>
          </a:p>
          <a:p>
            <a:pPr defTabSz="1487386">
              <a:defRPr spc="-141" sz="7076"/>
            </a:pPr>
            <a:r>
              <a:t>- Wisswesser Line Notation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69" y="8246484"/>
            <a:ext cx="3980552" cy="525557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WLN - Molecular Salesman"/>
          <p:cNvSpPr txBox="1"/>
          <p:nvPr>
            <p:ph type="title" idx="4294967295"/>
          </p:nvPr>
        </p:nvSpPr>
        <p:spPr>
          <a:xfrm>
            <a:off x="268650" y="41801"/>
            <a:ext cx="11701464" cy="2575376"/>
          </a:xfrm>
          <a:prstGeom prst="rect">
            <a:avLst/>
          </a:prstGeom>
        </p:spPr>
        <p:txBody>
          <a:bodyPr anchor="ctr"/>
          <a:lstStyle>
            <a:lvl1pPr>
              <a:defRPr b="0" spc="-156" sz="7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WLN - Molecular Salesman </a:t>
            </a:r>
          </a:p>
        </p:txBody>
      </p:sp>
      <p:sp>
        <p:nvSpPr>
          <p:cNvPr id="189" name="Rounded Rectangle"/>
          <p:cNvSpPr/>
          <p:nvPr/>
        </p:nvSpPr>
        <p:spPr>
          <a:xfrm>
            <a:off x="224981" y="4048424"/>
            <a:ext cx="6980521" cy="3917481"/>
          </a:xfrm>
          <a:prstGeom prst="roundRect">
            <a:avLst>
              <a:gd name="adj" fmla="val 20445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Complex rings were solved with a backtracking algorithm used for the travelling salesman problem"/>
          <p:cNvSpPr txBox="1"/>
          <p:nvPr/>
        </p:nvSpPr>
        <p:spPr>
          <a:xfrm>
            <a:off x="430255" y="4442175"/>
            <a:ext cx="6569973" cy="217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Complex rings were solved with a backtracking algorithm used for the travelling salesman problem</a:t>
            </a:r>
          </a:p>
        </p:txBody>
      </p:sp>
      <p:sp>
        <p:nvSpPr>
          <p:cNvPr id="191" name="Hard problems… are very hard"/>
          <p:cNvSpPr txBox="1"/>
          <p:nvPr/>
        </p:nvSpPr>
        <p:spPr>
          <a:xfrm>
            <a:off x="430255" y="6813737"/>
            <a:ext cx="656997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Hard problems… are very hard</a:t>
            </a:r>
          </a:p>
        </p:txBody>
      </p:sp>
      <p:pic>
        <p:nvPicPr>
          <p:cNvPr id="192" name="locant_path_examples.png" descr="locant_path_examp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9105" y="781789"/>
            <a:ext cx="11701463" cy="424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eribuildFULL.png" descr="peribuildFULL.png"/>
          <p:cNvPicPr>
            <a:picLocks noChangeAspect="1"/>
          </p:cNvPicPr>
          <p:nvPr/>
        </p:nvPicPr>
        <p:blipFill>
          <a:blip r:embed="rId4">
            <a:extLst/>
          </a:blip>
          <a:srcRect l="5502" t="17177" r="40023" b="0"/>
          <a:stretch>
            <a:fillRect/>
          </a:stretch>
        </p:blipFill>
        <p:spPr>
          <a:xfrm>
            <a:off x="18991362" y="20166"/>
            <a:ext cx="5352466" cy="1335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olybuildfull.png" descr="polybuildfull.png"/>
          <p:cNvPicPr>
            <a:picLocks noChangeAspect="1"/>
          </p:cNvPicPr>
          <p:nvPr/>
        </p:nvPicPr>
        <p:blipFill>
          <a:blip r:embed="rId5">
            <a:extLst/>
          </a:blip>
          <a:srcRect l="21157" t="42652" r="25446" b="0"/>
          <a:stretch>
            <a:fillRect/>
          </a:stretch>
        </p:blipFill>
        <p:spPr>
          <a:xfrm>
            <a:off x="10451881" y="5553920"/>
            <a:ext cx="4736051" cy="8009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re Assignment &amp; Substructure Searching"/>
          <p:cNvSpPr txBox="1"/>
          <p:nvPr>
            <p:ph type="title" idx="4294967295"/>
          </p:nvPr>
        </p:nvSpPr>
        <p:spPr>
          <a:xfrm>
            <a:off x="31682" y="-29290"/>
            <a:ext cx="12554363" cy="3221115"/>
          </a:xfrm>
          <a:prstGeom prst="rect">
            <a:avLst/>
          </a:prstGeom>
        </p:spPr>
        <p:txBody>
          <a:bodyPr anchor="ctr"/>
          <a:lstStyle>
            <a:lvl1pPr>
              <a:defRPr b="0" spc="-156" sz="7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Core Assignment &amp; Substructure Searching</a:t>
            </a:r>
          </a:p>
        </p:txBody>
      </p:sp>
      <p:pic>
        <p:nvPicPr>
          <p:cNvPr id="197" name="Substructure.png" descr="Sub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1994" y="-106500"/>
            <a:ext cx="18865445" cy="1334130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ounded Rectangle"/>
          <p:cNvSpPr/>
          <p:nvPr/>
        </p:nvSpPr>
        <p:spPr>
          <a:xfrm>
            <a:off x="224981" y="2531829"/>
            <a:ext cx="5292680" cy="3157614"/>
          </a:xfrm>
          <a:prstGeom prst="roundRect">
            <a:avLst>
              <a:gd name="adj" fmla="val 20445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Locant Path lets us define core and R- groups for both read and write"/>
          <p:cNvSpPr txBox="1"/>
          <p:nvPr/>
        </p:nvSpPr>
        <p:spPr>
          <a:xfrm>
            <a:off x="521524" y="3024659"/>
            <a:ext cx="4699594" cy="2171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Locant Path lets us define core and R- groups for both read and write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CCS Conference"/>
          <p:cNvSpPr txBox="1"/>
          <p:nvPr>
            <p:ph type="title" idx="4294967295"/>
          </p:nvPr>
        </p:nvSpPr>
        <p:spPr>
          <a:xfrm>
            <a:off x="65303" y="-29290"/>
            <a:ext cx="12554363" cy="3221115"/>
          </a:xfrm>
          <a:prstGeom prst="rect">
            <a:avLst/>
          </a:prstGeom>
        </p:spPr>
        <p:txBody>
          <a:bodyPr anchor="ctr"/>
          <a:lstStyle>
            <a:lvl1pPr>
              <a:defRPr b="0" spc="-156" sz="7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ICCS Conference</a:t>
            </a:r>
          </a:p>
        </p:txBody>
      </p:sp>
      <p:pic>
        <p:nvPicPr>
          <p:cNvPr id="202" name="IMG_0577.jpeg" descr="IMG_057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0593" y="2068845"/>
            <a:ext cx="14913320" cy="111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G_0565.jpeg" descr="IMG_056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772" y="2033079"/>
            <a:ext cx="8442393" cy="1125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Yachting…"/>
          <p:cNvSpPr txBox="1"/>
          <p:nvPr/>
        </p:nvSpPr>
        <p:spPr>
          <a:xfrm>
            <a:off x="19195615" y="48330"/>
            <a:ext cx="16288257" cy="34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6" sz="7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Yachting…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CCS Conference"/>
          <p:cNvSpPr txBox="1"/>
          <p:nvPr>
            <p:ph type="title" idx="4294967295"/>
          </p:nvPr>
        </p:nvSpPr>
        <p:spPr>
          <a:xfrm>
            <a:off x="65303" y="-29290"/>
            <a:ext cx="12554363" cy="3221115"/>
          </a:xfrm>
          <a:prstGeom prst="rect">
            <a:avLst/>
          </a:prstGeom>
        </p:spPr>
        <p:txBody>
          <a:bodyPr anchor="ctr"/>
          <a:lstStyle>
            <a:lvl1pPr>
              <a:defRPr b="0" spc="-156" sz="7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ICCS Conference</a:t>
            </a:r>
          </a:p>
        </p:txBody>
      </p:sp>
      <p:sp>
        <p:nvSpPr>
          <p:cNvPr id="207" name="Walking…"/>
          <p:cNvSpPr txBox="1"/>
          <p:nvPr/>
        </p:nvSpPr>
        <p:spPr>
          <a:xfrm>
            <a:off x="19195615" y="48330"/>
            <a:ext cx="16288257" cy="34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6" sz="7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Walking… </a:t>
            </a:r>
          </a:p>
        </p:txBody>
      </p:sp>
      <p:pic>
        <p:nvPicPr>
          <p:cNvPr id="208" name="IMG_0559.jpeg" descr="IMG_055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464" y="3142408"/>
            <a:ext cx="11812609" cy="8859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G_0555.jpeg" descr="IMG_055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0332" y="3132219"/>
            <a:ext cx="11943268" cy="8957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CCS Conference"/>
          <p:cNvSpPr txBox="1"/>
          <p:nvPr>
            <p:ph type="title" idx="4294967295"/>
          </p:nvPr>
        </p:nvSpPr>
        <p:spPr>
          <a:xfrm>
            <a:off x="65303" y="-29290"/>
            <a:ext cx="12554363" cy="3221115"/>
          </a:xfrm>
          <a:prstGeom prst="rect">
            <a:avLst/>
          </a:prstGeom>
        </p:spPr>
        <p:txBody>
          <a:bodyPr anchor="ctr"/>
          <a:lstStyle>
            <a:lvl1pPr>
              <a:defRPr b="0" spc="-156" sz="7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ICCS Conference</a:t>
            </a:r>
          </a:p>
        </p:txBody>
      </p:sp>
      <p:pic>
        <p:nvPicPr>
          <p:cNvPr id="212" name="IMG_0549.jpeg" descr="IMG_05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6268" y="834303"/>
            <a:ext cx="9535195" cy="1271359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ny bit of working…  *"/>
          <p:cNvSpPr txBox="1"/>
          <p:nvPr/>
        </p:nvSpPr>
        <p:spPr>
          <a:xfrm>
            <a:off x="132545" y="1460409"/>
            <a:ext cx="16288257" cy="34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6" sz="7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Tiny bit of working…  *</a:t>
            </a:r>
          </a:p>
        </p:txBody>
      </p:sp>
      <p:sp>
        <p:nvSpPr>
          <p:cNvPr id="214" name="* Networthing"/>
          <p:cNvSpPr txBox="1"/>
          <p:nvPr/>
        </p:nvSpPr>
        <p:spPr>
          <a:xfrm>
            <a:off x="-1939" y="12165002"/>
            <a:ext cx="4881172" cy="203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74" sz="3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 * Networthing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109" y="5562432"/>
            <a:ext cx="8326751" cy="4801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38168" y="-397632"/>
            <a:ext cx="7287568" cy="420249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Placement - Off we go…"/>
          <p:cNvSpPr txBox="1"/>
          <p:nvPr>
            <p:ph type="title" idx="4294967295"/>
          </p:nvPr>
        </p:nvSpPr>
        <p:spPr>
          <a:xfrm>
            <a:off x="150166" y="-242561"/>
            <a:ext cx="12929717" cy="2575377"/>
          </a:xfrm>
          <a:prstGeom prst="rect">
            <a:avLst/>
          </a:prstGeom>
        </p:spPr>
        <p:txBody>
          <a:bodyPr anchor="ctr"/>
          <a:lstStyle>
            <a:lvl1pPr defTabSz="1950671">
              <a:defRPr b="0" spc="-185" sz="928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Placement - Off we go… </a:t>
            </a:r>
          </a:p>
        </p:txBody>
      </p:sp>
      <p:sp>
        <p:nvSpPr>
          <p:cNvPr id="219" name="Rounded Rectangle"/>
          <p:cNvSpPr/>
          <p:nvPr/>
        </p:nvSpPr>
        <p:spPr>
          <a:xfrm>
            <a:off x="116217" y="2519383"/>
            <a:ext cx="6913632" cy="2510415"/>
          </a:xfrm>
          <a:prstGeom prst="roundRect">
            <a:avLst>
              <a:gd name="adj" fmla="val 31598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6 months in Cambridge learning…"/>
          <p:cNvSpPr txBox="1"/>
          <p:nvPr/>
        </p:nvSpPr>
        <p:spPr>
          <a:xfrm>
            <a:off x="288046" y="2948963"/>
            <a:ext cx="6569974" cy="165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</a:defRPr>
            </a:pPr>
            <a:r>
              <a:t>6 months in Cambridge learning</a:t>
            </a:r>
          </a:p>
          <a:p>
            <a:pPr>
              <a:defRPr sz="3500">
                <a:solidFill>
                  <a:srgbClr val="000000"/>
                </a:solidFill>
              </a:defRPr>
            </a:pPr>
            <a:r>
              <a:t>lots and lots and lots and lots of stuff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038" t="24390" r="7976" b="24390"/>
          <a:stretch>
            <a:fillRect/>
          </a:stretch>
        </p:blipFill>
        <p:spPr>
          <a:xfrm>
            <a:off x="15331432" y="2760903"/>
            <a:ext cx="9297615" cy="420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29401" y="7850686"/>
            <a:ext cx="10023728" cy="5771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5711" y="5815724"/>
            <a:ext cx="14475885" cy="6677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s for Listening!"/>
          <p:cNvSpPr txBox="1"/>
          <p:nvPr>
            <p:ph type="title" idx="4294967295"/>
          </p:nvPr>
        </p:nvSpPr>
        <p:spPr>
          <a:xfrm>
            <a:off x="150166" y="-242561"/>
            <a:ext cx="12929717" cy="2575377"/>
          </a:xfrm>
          <a:prstGeom prst="rect">
            <a:avLst/>
          </a:prstGeom>
        </p:spPr>
        <p:txBody>
          <a:bodyPr anchor="ctr"/>
          <a:lstStyle>
            <a:lvl1pPr defTabSz="2292038">
              <a:defRPr b="0" spc="-218" sz="1090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Thanks for Listening!</a:t>
            </a:r>
          </a:p>
        </p:txBody>
      </p:sp>
      <p:sp>
        <p:nvSpPr>
          <p:cNvPr id="226" name="Vote Sharkcat for 2023"/>
          <p:cNvSpPr txBox="1"/>
          <p:nvPr/>
        </p:nvSpPr>
        <p:spPr>
          <a:xfrm>
            <a:off x="14889066" y="11282597"/>
            <a:ext cx="9470725" cy="25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1877520">
              <a:lnSpc>
                <a:spcPct val="80000"/>
              </a:lnSpc>
              <a:defRPr spc="-178" sz="89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Vote Sharkcat for 2023</a:t>
            </a:r>
          </a:p>
        </p:txBody>
      </p:sp>
      <p:pic>
        <p:nvPicPr>
          <p:cNvPr id="227" name="Untitled.png" descr="Untitled.png"/>
          <p:cNvPicPr>
            <a:picLocks noChangeAspect="1"/>
          </p:cNvPicPr>
          <p:nvPr/>
        </p:nvPicPr>
        <p:blipFill>
          <a:blip r:embed="rId2">
            <a:extLst/>
          </a:blip>
          <a:srcRect l="34783" t="18190" r="19924" b="39009"/>
          <a:stretch>
            <a:fillRect/>
          </a:stretch>
        </p:blipFill>
        <p:spPr>
          <a:xfrm>
            <a:off x="16172706" y="1499508"/>
            <a:ext cx="7808040" cy="9837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96" y="6270894"/>
            <a:ext cx="7344244" cy="7344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